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7"/>
  </p:notesMasterIdLst>
  <p:sldIdLst>
    <p:sldId id="256" r:id="rId2"/>
    <p:sldId id="301" r:id="rId3"/>
    <p:sldId id="30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Karla" pitchFamily="2" charset="77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Raleway" pitchFamily="2" charset="77"/>
      <p:regular r:id="rId62"/>
      <p:bold r:id="rId63"/>
      <p:italic r:id="rId64"/>
      <p:boldItalic r:id="rId65"/>
    </p:embeddedFont>
    <p:embeddedFont>
      <p:font typeface="Raleway Light" pitchFamily="2" charset="77"/>
      <p:regular r:id="rId66"/>
      <p:bold r:id="rId67"/>
      <p:italic r:id="rId68"/>
      <p:boldItalic r:id="rId69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452e3b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452e3b1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452e3b1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452e3b1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dd38528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dd38528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d385286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d385286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dd385286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dd385286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d385286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d385286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dd385286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dd385286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dd3852867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dd3852867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dd3852867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dd3852867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dd385286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dd385286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d385286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d385286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d38528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d38528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d38528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d38528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d385286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d385286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d38528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d38528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d385286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d385286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d385286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d385286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d38528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d38528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d38528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d38528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d38528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d38528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dd385286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dd385286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dd385286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dd385286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d3852867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d3852867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d38528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d385286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dd385286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dd385286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385286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385286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dd3852867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dd3852867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452e3b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452e3b1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d385286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d385286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oe.lt/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for-regularizing-deep-neural-network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Chalk Talk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steps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 formulation*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5" y="2398575"/>
            <a:ext cx="551565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32" y="2702426"/>
            <a:ext cx="519023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023" y="3006276"/>
            <a:ext cx="7352203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0000" y="3724175"/>
            <a:ext cx="3227600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26000" y="4787750"/>
            <a:ext cx="8597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* Nocedal, J. and Wright S. J., Numerical Optimization, Springer Series in Operations Research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271000" y="45488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learning framed as an optimization problem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050" y="2885625"/>
            <a:ext cx="126750" cy="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3060925" y="2724650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weights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6" name="Google Shape;226;p27"/>
          <p:cNvCxnSpPr/>
          <p:nvPr/>
        </p:nvCxnSpPr>
        <p:spPr>
          <a:xfrm>
            <a:off x="2534700" y="2949725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050" y="3310359"/>
            <a:ext cx="126750" cy="2268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3060925" y="3244513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Loss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2534700" y="3469588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4638" y="3898371"/>
            <a:ext cx="161575" cy="1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3060925" y="3764400"/>
            <a:ext cx="48471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Constraints as a minimum value for a metric (accuracy) or MSE, inference time, etc.*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2" name="Google Shape;232;p27"/>
          <p:cNvCxnSpPr/>
          <p:nvPr/>
        </p:nvCxnSpPr>
        <p:spPr>
          <a:xfrm>
            <a:off x="2534700" y="3989463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27"/>
          <p:cNvSpPr txBox="1"/>
          <p:nvPr/>
        </p:nvSpPr>
        <p:spPr>
          <a:xfrm>
            <a:off x="88925" y="4780350"/>
            <a:ext cx="854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* a different meaning that what is included in the book by Nocedal J. where the constraints are only for the variable </a:t>
            </a:r>
            <a:r>
              <a:rPr lang="en" sz="1000" i="1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727650" y="572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37910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727650" y="581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formalism for networks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71" y="1406750"/>
            <a:ext cx="3048701" cy="25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925" y="1576135"/>
            <a:ext cx="3847575" cy="1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50" y="3999577"/>
            <a:ext cx="5550525" cy="1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727650" y="564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neurons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" y="2596975"/>
            <a:ext cx="3965450" cy="9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75" y="3425200"/>
            <a:ext cx="2422775" cy="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050" y="2596963"/>
            <a:ext cx="2676675" cy="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5877025" y="1830475"/>
            <a:ext cx="2567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Matrix version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038" y="3323500"/>
            <a:ext cx="1800700" cy="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893850" y="1830475"/>
            <a:ext cx="3501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Non-matrix version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- abstraction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Layer with </a:t>
            </a:r>
            <a:r>
              <a:rPr lang="en" sz="24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neurons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775" y="2438575"/>
            <a:ext cx="20097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727650" y="581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" y="1372213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99" y="2537450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305050" y="1688738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877100" y="2642850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974" y="3839402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97250" y="208475"/>
            <a:ext cx="76887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network architecture define a set of functions (example for one single neuron)</a:t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425" y="3972350"/>
            <a:ext cx="6610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0" y="1925875"/>
            <a:ext cx="51816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6279600" y="2205025"/>
            <a:ext cx="22797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the neuron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037250" y="3449125"/>
            <a:ext cx="7448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Set of functions defined by the architecture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976" y="811426"/>
            <a:ext cx="2316951" cy="12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27663" y="0"/>
            <a:ext cx="7688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small detour - a network model as a metric space problem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025"/>
            <a:ext cx="8839201" cy="178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638" y="3239416"/>
            <a:ext cx="5494736" cy="1641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>
            <a:off x="7330450" y="1686425"/>
            <a:ext cx="296700" cy="2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8542300" y="2389825"/>
            <a:ext cx="415200" cy="37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727800" y="589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in functional space language</a:t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737275" y="1330500"/>
            <a:ext cx="7940700" cy="3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Basically we are trying to approximate  a function we don’t know how it looks like and even if it exists. By doing that we use only a few evaluations of this unknown function (we assume the labels are evaluations of this function), and with those we define a metric.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727800" y="5644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in metric space language</a:t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75" y="1796375"/>
            <a:ext cx="5724650" cy="7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754325" y="1309850"/>
            <a:ext cx="76185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Space of functions (example for one neuron)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788" y="3116125"/>
            <a:ext cx="2863575" cy="6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1711800" y="2559388"/>
            <a:ext cx="5720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838775" y="3805047"/>
            <a:ext cx="57204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how this metric depends on the dataset. Changing the dataset changes the metric space.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>
            <a:off x="727950" y="1585175"/>
            <a:ext cx="76881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network model can be seen as a function approximator or a “model” generator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7294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 to detect overfitting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74" y="1254162"/>
            <a:ext cx="5971099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600" y="3889346"/>
            <a:ext cx="5626926" cy="10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2720325" y="1838975"/>
            <a:ext cx="4695000" cy="2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5" y="2275925"/>
            <a:ext cx="8485551" cy="1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all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Mini-batch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Stochastic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each single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 - a comparison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2389825"/>
            <a:ext cx="6093851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25" y="2072875"/>
            <a:ext cx="3071475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76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optimizers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body" idx="1"/>
          </p:nvPr>
        </p:nvSpPr>
        <p:spPr>
          <a:xfrm>
            <a:off x="770025" y="1319950"/>
            <a:ext cx="6891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Momentum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RMSProp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Adam ←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100" y="2686452"/>
            <a:ext cx="6612251" cy="2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are techniques to reduce overfitting (let’s discuss…)</a:t>
            </a:r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91425"/>
            <a:ext cx="2805200" cy="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875" y="2313500"/>
            <a:ext cx="3156524" cy="1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411" y="3325404"/>
            <a:ext cx="4485450" cy="1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729450" y="547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regularization on the weights</a:t>
            </a:r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75" y="1294400"/>
            <a:ext cx="4894213" cy="3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6779600" y="1440675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1" name="Google Shape;421;p49"/>
          <p:cNvCxnSpPr>
            <a:stCxn id="420" idx="1"/>
          </p:cNvCxnSpPr>
          <p:nvPr/>
        </p:nvCxnSpPr>
        <p:spPr>
          <a:xfrm flipH="1">
            <a:off x="5610200" y="1627125"/>
            <a:ext cx="116940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49"/>
          <p:cNvSpPr txBox="1"/>
          <p:nvPr/>
        </p:nvSpPr>
        <p:spPr>
          <a:xfrm>
            <a:off x="6940475" y="2033750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Without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9"/>
          <p:cNvCxnSpPr>
            <a:stCxn id="422" idx="1"/>
          </p:cNvCxnSpPr>
          <p:nvPr/>
        </p:nvCxnSpPr>
        <p:spPr>
          <a:xfrm flipH="1">
            <a:off x="6025475" y="2220200"/>
            <a:ext cx="915000" cy="4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9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727650" y="581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regularization on the weights</a:t>
            </a:r>
            <a:endParaRPr/>
          </a:p>
        </p:txBody>
      </p:sp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1540150"/>
            <a:ext cx="7525500" cy="3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727650" y="581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regularization on the weights</a:t>
            </a:r>
            <a:endParaRPr/>
          </a:p>
        </p:txBody>
      </p:sp>
      <p:sp>
        <p:nvSpPr>
          <p:cNvPr id="437" name="Google Shape;437;p51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1294375"/>
            <a:ext cx="6840708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7276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regularization</a:t>
            </a:r>
            <a:endParaRPr/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9" y="1500000"/>
            <a:ext cx="4157624" cy="3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0" y="1516878"/>
            <a:ext cx="4065684" cy="30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1872918" y="4584327"/>
            <a:ext cx="2237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516775" y="4584325"/>
            <a:ext cx="1025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title"/>
          </p:nvPr>
        </p:nvSpPr>
        <p:spPr>
          <a:xfrm>
            <a:off x="729450" y="555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weights really going to zero?</a:t>
            </a:r>
            <a:endParaRPr/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94400"/>
            <a:ext cx="3720450" cy="9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250" y="1294400"/>
            <a:ext cx="1459432" cy="9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3"/>
          <p:cNvSpPr txBox="1"/>
          <p:nvPr/>
        </p:nvSpPr>
        <p:spPr>
          <a:xfrm>
            <a:off x="7145675" y="1570050"/>
            <a:ext cx="150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Close to the minimum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039" y="2771825"/>
            <a:ext cx="3394412" cy="9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3"/>
          <p:cNvCxnSpPr>
            <a:stCxn id="453" idx="2"/>
          </p:cNvCxnSpPr>
          <p:nvPr/>
        </p:nvCxnSpPr>
        <p:spPr>
          <a:xfrm>
            <a:off x="2589675" y="2252500"/>
            <a:ext cx="0" cy="3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53"/>
          <p:cNvCxnSpPr/>
          <p:nvPr/>
        </p:nvCxnSpPr>
        <p:spPr>
          <a:xfrm flipH="1">
            <a:off x="3822050" y="2101675"/>
            <a:ext cx="177960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9" name="Google Shape;4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825375"/>
            <a:ext cx="2023675" cy="8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 txBox="1"/>
          <p:nvPr/>
        </p:nvSpPr>
        <p:spPr>
          <a:xfrm>
            <a:off x="4334450" y="2991501"/>
            <a:ext cx="1508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Similar to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3564" y="3926550"/>
            <a:ext cx="1679850" cy="63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3"/>
          <p:cNvCxnSpPr>
            <a:stCxn id="459" idx="2"/>
            <a:endCxn id="461" idx="0"/>
          </p:cNvCxnSpPr>
          <p:nvPr/>
        </p:nvCxnSpPr>
        <p:spPr>
          <a:xfrm>
            <a:off x="6613488" y="3676350"/>
            <a:ext cx="0" cy="2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>
            <a:spLocks noGrp="1"/>
          </p:cNvSpPr>
          <p:nvPr>
            <p:ph type="title"/>
          </p:nvPr>
        </p:nvSpPr>
        <p:spPr>
          <a:xfrm>
            <a:off x="729450" y="555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weights really going to zero?</a:t>
            </a:r>
            <a:endParaRPr/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838" y="1457600"/>
            <a:ext cx="6605926" cy="33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#3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1295400" y="11290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Generative Deep Learning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David Foster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http://toe.lt/14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1052882"/>
            <a:ext cx="10382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13" y="2194903"/>
            <a:ext cx="3829175" cy="1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727650" y="598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basic explanation</a:t>
            </a:r>
            <a:endParaRPr/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727650" y="1443300"/>
            <a:ext cx="7688700" cy="10905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“During training, some number of layer outputs are randomly ignored or “dropped out.” This has the effect of making the layer look-like and be treated-like a layer with a different number of nodes and connectivity to the prior layer. In effect, each update to a layer during training is performed with a different “view” of the configured layer.” [1]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250050" y="4805050"/>
            <a:ext cx="86439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https://machinelearningmastery.com/dropout-for-regularizing-deep-neural-networks/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4" y="2571750"/>
            <a:ext cx="4381198" cy="2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678600" y="589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difficulties</a:t>
            </a:r>
            <a:endParaRPr/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9450" y="1381350"/>
            <a:ext cx="7688700" cy="29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here the only limit is your creativity!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simplest neural network that we can create is made of one single neuron.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 computation in matrix form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92" y="758479"/>
            <a:ext cx="1102179" cy="95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876" y="767090"/>
            <a:ext cx="998849" cy="100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677" y="784311"/>
            <a:ext cx="3814571" cy="97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795" y="1942715"/>
            <a:ext cx="3258046" cy="8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7707" y="2879089"/>
            <a:ext cx="6468169" cy="19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A computational graph is a directed graph where the nodes correspond to </a:t>
            </a:r>
            <a:r>
              <a:rPr lang="en" sz="1400" b="1">
                <a:solidFill>
                  <a:srgbClr val="747474"/>
                </a:solidFill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 or </a:t>
            </a:r>
            <a:r>
              <a:rPr lang="en" sz="1400" b="1">
                <a:solidFill>
                  <a:srgbClr val="747474"/>
                </a:solidFill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) 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single neuron - abstraction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050" y="2414588"/>
            <a:ext cx="1619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Neuron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1305</Words>
  <Application>Microsoft Macintosh PowerPoint</Application>
  <PresentationFormat>On-screen Show (16:9)</PresentationFormat>
  <Paragraphs>141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 Light</vt:lpstr>
      <vt:lpstr>Raleway</vt:lpstr>
      <vt:lpstr>Raleway Light</vt:lpstr>
      <vt:lpstr>Calibri</vt:lpstr>
      <vt:lpstr>Arial</vt:lpstr>
      <vt:lpstr>Lato</vt:lpstr>
      <vt:lpstr>Karla</vt:lpstr>
      <vt:lpstr>Office Theme</vt:lpstr>
      <vt:lpstr>Chalk Talk Neural Networks </vt:lpstr>
      <vt:lpstr>Books Suggestions #1</vt:lpstr>
      <vt:lpstr>Books Suggestions #2</vt:lpstr>
      <vt:lpstr>Books Suggestions #3</vt:lpstr>
      <vt:lpstr>Simplest network possible</vt:lpstr>
      <vt:lpstr>Computational Steps of a single neuron</vt:lpstr>
      <vt:lpstr>Neuron computation in matrix form</vt:lpstr>
      <vt:lpstr>The same network seen as a computational graph</vt:lpstr>
      <vt:lpstr>One single neuron - abstraction</vt:lpstr>
      <vt:lpstr>Learning for a neuron includes 3 steps</vt:lpstr>
      <vt:lpstr>Optimization problem formulation*</vt:lpstr>
      <vt:lpstr>Neural Network learning framed as an optimization problem</vt:lpstr>
      <vt:lpstr>A single neuron can do a lot</vt:lpstr>
      <vt:lpstr>Multiple neurons / multiple layers</vt:lpstr>
      <vt:lpstr>Matrix formalism for networks</vt:lpstr>
      <vt:lpstr>Output of neurons</vt:lpstr>
      <vt:lpstr>Multiple neurons - abstraction</vt:lpstr>
      <vt:lpstr>Softmax output layer for classification</vt:lpstr>
      <vt:lpstr>A network architecture define a set of functions (example for one single neuron)</vt:lpstr>
      <vt:lpstr>A small detour - a network model as a metric space problem</vt:lpstr>
      <vt:lpstr>Neural networks in functional space language</vt:lpstr>
      <vt:lpstr>Neural networks in metric space language</vt:lpstr>
      <vt:lpstr>A network model can be seen as a function approximator or a “model” generator</vt:lpstr>
      <vt:lpstr>First problem - overfitting</vt:lpstr>
      <vt:lpstr>Two datasets to detect overfitting</vt:lpstr>
      <vt:lpstr>Optimizers</vt:lpstr>
      <vt:lpstr>Gradient Descent</vt:lpstr>
      <vt:lpstr>First challenge: the right learning rate  https://www.benfrederickson.com/numerical-optimization/</vt:lpstr>
      <vt:lpstr>Gradient Descent variations</vt:lpstr>
      <vt:lpstr>Gradient descent variations - a comparison</vt:lpstr>
      <vt:lpstr>Other optimizers</vt:lpstr>
      <vt:lpstr>Regularization</vt:lpstr>
      <vt:lpstr>Regularization are techniques to reduce overfitting (let’s discuss…)</vt:lpstr>
      <vt:lpstr>Effect of regularization on the weights</vt:lpstr>
      <vt:lpstr>Effect of regularization on the weights</vt:lpstr>
      <vt:lpstr>Effect of regularization on the weights</vt:lpstr>
      <vt:lpstr>Effect of regularization</vt:lpstr>
      <vt:lpstr>Are the weights really going to zero?</vt:lpstr>
      <vt:lpstr>Are the weights really going to zero?</vt:lpstr>
      <vt:lpstr>L1 regularization</vt:lpstr>
      <vt:lpstr>Dropout</vt:lpstr>
      <vt:lpstr>A basic explanation</vt:lpstr>
      <vt:lpstr>And more...</vt:lpstr>
      <vt:lpstr>Additional difficulties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3</cp:revision>
  <dcterms:modified xsi:type="dcterms:W3CDTF">2022-04-19T06:09:03Z</dcterms:modified>
</cp:coreProperties>
</file>